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91E3D6A-15DC-4DDE-9098-03B066EB90B3}">
  <a:tblStyle styleId="{C91E3D6A-15DC-4DDE-9098-03B066EB90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Robo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5.xml"/><Relationship Id="rId33" Type="http://schemas.openxmlformats.org/officeDocument/2006/relationships/font" Target="fonts/Lato-bold.fntdata"/><Relationship Id="rId10" Type="http://schemas.openxmlformats.org/officeDocument/2006/relationships/slide" Target="slides/slide4.xml"/><Relationship Id="rId32" Type="http://schemas.openxmlformats.org/officeDocument/2006/relationships/font" Target="fonts/Lato-regular.fntdata"/><Relationship Id="rId13" Type="http://schemas.openxmlformats.org/officeDocument/2006/relationships/slide" Target="slides/slide7.xml"/><Relationship Id="rId35" Type="http://schemas.openxmlformats.org/officeDocument/2006/relationships/font" Target="fonts/Lato-boldItalic.fntdata"/><Relationship Id="rId12" Type="http://schemas.openxmlformats.org/officeDocument/2006/relationships/slide" Target="slides/slide6.xml"/><Relationship Id="rId34" Type="http://schemas.openxmlformats.org/officeDocument/2006/relationships/font" Target="fonts/Lato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39dc673b3e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39dc673b3e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39dc673b3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39dc673b3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39dc673b3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39dc673b3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39dc673b3e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39dc673b3e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39dc673b3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39dc673b3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39dc673b3e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39dc673b3e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39dc673b3e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39dc673b3e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39ca54ccf7_4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39ca54ccf7_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39ca54ccf7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39ca54ccf7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image" Target="../media/image4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7.xml"/><Relationship Id="rId3" Type="http://schemas.openxmlformats.org/officeDocument/2006/relationships/slide" Target="/ppt/slides/slide7.xml"/><Relationship Id="rId4" Type="http://schemas.openxmlformats.org/officeDocument/2006/relationships/slide" Target="/ppt/slides/slide7.xml"/><Relationship Id="rId5" Type="http://schemas.openxmlformats.org/officeDocument/2006/relationships/slide" Target="/ppt/slides/slide7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7.xml"/><Relationship Id="rId3" Type="http://schemas.openxmlformats.org/officeDocument/2006/relationships/slide" Target="/ppt/slides/slide7.xml"/><Relationship Id="rId4" Type="http://schemas.openxmlformats.org/officeDocument/2006/relationships/slide" Target="/ppt/slides/slide7.xml"/><Relationship Id="rId5" Type="http://schemas.openxmlformats.org/officeDocument/2006/relationships/slide" Target="/ppt/slides/slide7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7.xml"/><Relationship Id="rId3" Type="http://schemas.openxmlformats.org/officeDocument/2006/relationships/slide" Target="/ppt/slides/slide7.xml"/><Relationship Id="rId4" Type="http://schemas.openxmlformats.org/officeDocument/2006/relationships/slide" Target="/ppt/slides/slide7.xml"/><Relationship Id="rId5" Type="http://schemas.openxmlformats.org/officeDocument/2006/relationships/slide" Target="/ppt/slides/slide7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7.xml"/><Relationship Id="rId3" Type="http://schemas.openxmlformats.org/officeDocument/2006/relationships/slide" Target="/ppt/slides/slide7.xml"/><Relationship Id="rId4" Type="http://schemas.openxmlformats.org/officeDocument/2006/relationships/slide" Target="/ppt/slides/slide7.xml"/><Relationship Id="rId5" Type="http://schemas.openxmlformats.org/officeDocument/2006/relationships/slide" Target="/ppt/slides/slide7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slide" Target="/ppt/slides/slide7.xml"/><Relationship Id="rId4" Type="http://schemas.openxmlformats.org/officeDocument/2006/relationships/slide" Target="/ppt/slides/slide7.xml"/><Relationship Id="rId5" Type="http://schemas.openxmlformats.org/officeDocument/2006/relationships/slide" Target="/ppt/slides/slide7.xml"/><Relationship Id="rId6" Type="http://schemas.openxmlformats.org/officeDocument/2006/relationships/slide" Target="/ppt/slides/slide7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7.xml"/><Relationship Id="rId3" Type="http://schemas.openxmlformats.org/officeDocument/2006/relationships/slide" Target="/ppt/slides/slide7.xml"/><Relationship Id="rId4" Type="http://schemas.openxmlformats.org/officeDocument/2006/relationships/slide" Target="/ppt/slides/slide7.xml"/><Relationship Id="rId5" Type="http://schemas.openxmlformats.org/officeDocument/2006/relationships/slide" Target="/ppt/slides/slide7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7.xml"/><Relationship Id="rId3" Type="http://schemas.openxmlformats.org/officeDocument/2006/relationships/slide" Target="/ppt/slides/slide7.xml"/><Relationship Id="rId4" Type="http://schemas.openxmlformats.org/officeDocument/2006/relationships/slide" Target="/ppt/slides/slide7.xml"/><Relationship Id="rId5" Type="http://schemas.openxmlformats.org/officeDocument/2006/relationships/slide" Target="/ppt/slides/slide7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7.xml"/><Relationship Id="rId3" Type="http://schemas.openxmlformats.org/officeDocument/2006/relationships/slide" Target="/ppt/slides/slide7.xml"/><Relationship Id="rId4" Type="http://schemas.openxmlformats.org/officeDocument/2006/relationships/slide" Target="/ppt/slides/slide7.xml"/><Relationship Id="rId5" Type="http://schemas.openxmlformats.org/officeDocument/2006/relationships/slide" Target="/ppt/slides/slide7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7.xml"/><Relationship Id="rId3" Type="http://schemas.openxmlformats.org/officeDocument/2006/relationships/slide" Target="/ppt/slides/slide7.xml"/><Relationship Id="rId4" Type="http://schemas.openxmlformats.org/officeDocument/2006/relationships/slide" Target="/ppt/slides/slide7.xml"/><Relationship Id="rId5" Type="http://schemas.openxmlformats.org/officeDocument/2006/relationships/slide" Target="/ppt/slides/slide7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7.xml"/><Relationship Id="rId3" Type="http://schemas.openxmlformats.org/officeDocument/2006/relationships/slide" Target="/ppt/slides/slide7.xml"/><Relationship Id="rId4" Type="http://schemas.openxmlformats.org/officeDocument/2006/relationships/slide" Target="/ppt/slides/slide7.xml"/><Relationship Id="rId5" Type="http://schemas.openxmlformats.org/officeDocument/2006/relationships/slide" Target="/ppt/slides/slide7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7.xml"/><Relationship Id="rId3" Type="http://schemas.openxmlformats.org/officeDocument/2006/relationships/slide" Target="/ppt/slides/slide7.xml"/><Relationship Id="rId4" Type="http://schemas.openxmlformats.org/officeDocument/2006/relationships/slide" Target="/ppt/slides/slide7.xml"/><Relationship Id="rId5" Type="http://schemas.openxmlformats.org/officeDocument/2006/relationships/slide" Target="/ppt/slides/slide7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7.xml"/><Relationship Id="rId3" Type="http://schemas.openxmlformats.org/officeDocument/2006/relationships/slide" Target="/ppt/slides/slide7.xml"/><Relationship Id="rId4" Type="http://schemas.openxmlformats.org/officeDocument/2006/relationships/slide" Target="/ppt/slides/slide7.xml"/><Relationship Id="rId5" Type="http://schemas.openxmlformats.org/officeDocument/2006/relationships/slide" Target="/ppt/slides/slide7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Relationship Id="rId6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39.png"/><Relationship Id="rId5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9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Relationship Id="rId8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Relationship Id="rId6" Type="http://schemas.openxmlformats.org/officeDocument/2006/relationships/image" Target="../media/image17.png"/><Relationship Id="rId7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36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33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Housing Price Prediction with ML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6420050" y="3346400"/>
            <a:ext cx="2059800" cy="1578900"/>
          </a:xfrm>
          <a:prstGeom prst="rect">
            <a:avLst/>
          </a:prstGeom>
        </p:spPr>
        <p:txBody>
          <a:bodyPr anchorCtr="0" anchor="t" bIns="54000" lIns="180000" spcFirstLastPara="1" rIns="162000" wrap="square" tIns="234000">
            <a:normAutofit fontScale="8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Phil Okoth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Matthew Siriani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Robert Bellgraph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Vince DeScioli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5950" y="0"/>
            <a:ext cx="2358050" cy="10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6"/>
          <p:cNvSpPr txBox="1"/>
          <p:nvPr>
            <p:ph type="title"/>
          </p:nvPr>
        </p:nvSpPr>
        <p:spPr>
          <a:xfrm>
            <a:off x="1317625" y="437900"/>
            <a:ext cx="54684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latin typeface="Lato"/>
                <a:ea typeface="Lato"/>
                <a:cs typeface="Lato"/>
                <a:sym typeface="Lato"/>
              </a:rPr>
              <a:t>Da</a:t>
            </a:r>
            <a:r>
              <a:rPr lang="en-GB" sz="2700">
                <a:latin typeface="Lato"/>
                <a:ea typeface="Lato"/>
                <a:cs typeface="Lato"/>
                <a:sym typeface="Lato"/>
              </a:rPr>
              <a:t>ta Preparation for Model Fitting</a:t>
            </a:r>
            <a:endParaRPr b="1" sz="2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351" name="Google Shape;35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4850" y="1779250"/>
            <a:ext cx="6451475" cy="31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6"/>
          <p:cNvSpPr txBox="1"/>
          <p:nvPr/>
        </p:nvSpPr>
        <p:spPr>
          <a:xfrm>
            <a:off x="1458725" y="1107550"/>
            <a:ext cx="48624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Exported cleaned data into Postgres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Used database for machine learning model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350" y="2851150"/>
            <a:ext cx="3910050" cy="18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7"/>
          <p:cNvSpPr txBox="1"/>
          <p:nvPr/>
        </p:nvSpPr>
        <p:spPr>
          <a:xfrm>
            <a:off x="1365825" y="236600"/>
            <a:ext cx="497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Model Fitting</a:t>
            </a:r>
            <a:endParaRPr b="1"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9" name="Google Shape;35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950" y="1728550"/>
            <a:ext cx="6936600" cy="106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5350" y="886875"/>
            <a:ext cx="5683275" cy="8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7"/>
          <p:cNvSpPr txBox="1"/>
          <p:nvPr/>
        </p:nvSpPr>
        <p:spPr>
          <a:xfrm>
            <a:off x="4894400" y="2696450"/>
            <a:ext cx="3910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➢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Created dummies for categorical columns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➢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Set target  &amp; features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➢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Split into training and testing sets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➢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Scaled </a:t>
            </a: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</a:t>
            </a: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data for model training and fitting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2" name="Google Shape;36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1975" y="95250"/>
            <a:ext cx="2042025" cy="143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225" y="1002750"/>
            <a:ext cx="6789550" cy="3682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8"/>
          <p:cNvSpPr txBox="1"/>
          <p:nvPr/>
        </p:nvSpPr>
        <p:spPr>
          <a:xfrm>
            <a:off x="1322625" y="432225"/>
            <a:ext cx="4741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Neural Network Model</a:t>
            </a:r>
            <a:endParaRPr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9" name="Google Shape;36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0400" y="175575"/>
            <a:ext cx="1853200" cy="7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9"/>
          <p:cNvSpPr txBox="1"/>
          <p:nvPr>
            <p:ph type="title"/>
          </p:nvPr>
        </p:nvSpPr>
        <p:spPr>
          <a:xfrm>
            <a:off x="1297500" y="317550"/>
            <a:ext cx="4928400" cy="8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Machine Learning Model</a:t>
            </a:r>
            <a:endParaRPr sz="3000"/>
          </a:p>
        </p:txBody>
      </p:sp>
      <p:sp>
        <p:nvSpPr>
          <p:cNvPr id="375" name="Google Shape;375;p29"/>
          <p:cNvSpPr txBox="1"/>
          <p:nvPr>
            <p:ph idx="1" type="body"/>
          </p:nvPr>
        </p:nvSpPr>
        <p:spPr>
          <a:xfrm>
            <a:off x="1297500" y="862800"/>
            <a:ext cx="4485900" cy="1222500"/>
          </a:xfrm>
          <a:prstGeom prst="rect">
            <a:avLst/>
          </a:prstGeom>
        </p:spPr>
        <p:txBody>
          <a:bodyPr anchorCtr="0" anchor="t" bIns="18000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</a:rPr>
              <a:t>Deep Learning Model</a:t>
            </a:r>
            <a:r>
              <a:rPr lang="en-GB">
                <a:solidFill>
                  <a:srgbClr val="FFFFFF"/>
                </a:solidFill>
              </a:rPr>
              <a:t>:</a:t>
            </a:r>
            <a:endParaRPr>
              <a:solidFill>
                <a:srgbClr val="FFFFFF"/>
              </a:solidFill>
            </a:endParaRPr>
          </a:p>
          <a:p>
            <a:pPr indent="-312950" lvl="0" marL="460800" rtl="0" algn="l"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Performance Metric:   Root Mean Square Error</a:t>
            </a:r>
            <a:endParaRPr b="1" sz="1500">
              <a:solidFill>
                <a:srgbClr val="242424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2950" lvl="0" marL="4608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Target:    Sales Price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Features:   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6" name="Google Shape;376;p29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77" name="Google Shape;3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5275" y="1829400"/>
            <a:ext cx="2151875" cy="82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5275" y="2953650"/>
            <a:ext cx="2151875" cy="898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79" name="Google Shape;379;p29"/>
          <p:cNvGraphicFramePr/>
          <p:nvPr/>
        </p:nvGraphicFramePr>
        <p:xfrm>
          <a:off x="1553000" y="2103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{C91E3D6A-15DC-4DDE-9098-03B066EB90B3}</a:tableStyleId>
              </a:tblPr>
              <a:tblGrid>
                <a:gridCol w="1383675"/>
                <a:gridCol w="1383675"/>
                <a:gridCol w="1383675"/>
              </a:tblGrid>
              <a:tr h="244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SubClass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Zoning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Lot Area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Neighborhood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0000" marL="900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Bsmt SqFt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Roof Material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Condition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Foundation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Style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Exterior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Living Area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Fireplace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Total Rooms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0000" marL="900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Garage Type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Garage SqFt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Driveway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Age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Cent Air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Utilities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Bedrooms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chemeClr val="lt1"/>
                          </a:solidFill>
                        </a:rPr>
                        <a:t>Kitchen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80" name="Google Shape;38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2775" y="484100"/>
            <a:ext cx="2174376" cy="107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0"/>
          <p:cNvSpPr txBox="1"/>
          <p:nvPr>
            <p:ph type="title"/>
          </p:nvPr>
        </p:nvSpPr>
        <p:spPr>
          <a:xfrm>
            <a:off x="2897700" y="241350"/>
            <a:ext cx="4027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Model</a:t>
            </a:r>
            <a:r>
              <a:rPr lang="en-GB" sz="3000"/>
              <a:t> Variations</a:t>
            </a:r>
            <a:endParaRPr sz="3000"/>
          </a:p>
        </p:txBody>
      </p:sp>
      <p:sp>
        <p:nvSpPr>
          <p:cNvPr id="386" name="Google Shape;386;p30"/>
          <p:cNvSpPr txBox="1"/>
          <p:nvPr/>
        </p:nvSpPr>
        <p:spPr>
          <a:xfrm>
            <a:off x="1346150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7" name="Google Shape;387;p30"/>
          <p:cNvSpPr txBox="1"/>
          <p:nvPr/>
        </p:nvSpPr>
        <p:spPr>
          <a:xfrm>
            <a:off x="1678506" y="1753875"/>
            <a:ext cx="61971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388" name="Google Shape;388;p30"/>
          <p:cNvGraphicFramePr/>
          <p:nvPr/>
        </p:nvGraphicFramePr>
        <p:xfrm>
          <a:off x="1567575" y="1202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{C91E3D6A-15DC-4DDE-9098-03B066EB90B3}</a:tableStyleId>
              </a:tblPr>
              <a:tblGrid>
                <a:gridCol w="1093700"/>
                <a:gridCol w="984750"/>
                <a:gridCol w="1422450"/>
                <a:gridCol w="1347925"/>
                <a:gridCol w="1006025"/>
              </a:tblGrid>
              <a:tr h="686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Features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Neuron/</a:t>
                      </a:r>
                      <a:r>
                        <a:rPr lang="en-GB">
                          <a:solidFill>
                            <a:schemeClr val="lt1"/>
                          </a:solidFill>
                        </a:rPr>
                        <a:t>Layers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Activation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Average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RMSE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92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Model 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75</a:t>
                      </a:r>
                      <a:r>
                        <a:rPr lang="en-GB">
                          <a:solidFill>
                            <a:schemeClr val="lt1"/>
                          </a:solidFill>
                        </a:rPr>
                        <a:t>,75, 40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relu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32440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92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Model B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22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50,50, 35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relu,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28642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7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Hyper Tuning Model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22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43, 221, 243, 225, 35, 187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relu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25189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89" name="Google Shape;3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325" y="226875"/>
            <a:ext cx="1431600" cy="82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5775" y="226875"/>
            <a:ext cx="1431600" cy="82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1"/>
          <p:cNvSpPr txBox="1"/>
          <p:nvPr>
            <p:ph type="title"/>
          </p:nvPr>
        </p:nvSpPr>
        <p:spPr>
          <a:xfrm>
            <a:off x="1602300" y="165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Model Results</a:t>
            </a:r>
            <a:endParaRPr/>
          </a:p>
        </p:txBody>
      </p:sp>
      <p:sp>
        <p:nvSpPr>
          <p:cNvPr id="396" name="Google Shape;396;p31"/>
          <p:cNvSpPr txBox="1"/>
          <p:nvPr>
            <p:ph idx="1" type="body"/>
          </p:nvPr>
        </p:nvSpPr>
        <p:spPr>
          <a:xfrm>
            <a:off x="1578100" y="4561750"/>
            <a:ext cx="56097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After </a:t>
            </a:r>
            <a:r>
              <a:rPr lang="en-GB">
                <a:solidFill>
                  <a:srgbClr val="FFFFFF"/>
                </a:solidFill>
              </a:rPr>
              <a:t>training</a:t>
            </a:r>
            <a:r>
              <a:rPr lang="en-GB">
                <a:solidFill>
                  <a:srgbClr val="FFFFFF"/>
                </a:solidFill>
              </a:rPr>
              <a:t> and fitting the model the above were results  obtained.</a:t>
            </a:r>
            <a:endParaRPr/>
          </a:p>
        </p:txBody>
      </p:sp>
      <p:grpSp>
        <p:nvGrpSpPr>
          <p:cNvPr id="397" name="Google Shape;397;p31"/>
          <p:cNvGrpSpPr/>
          <p:nvPr/>
        </p:nvGrpSpPr>
        <p:grpSpPr>
          <a:xfrm>
            <a:off x="5194300" y="3154500"/>
            <a:ext cx="1018200" cy="1018200"/>
            <a:chOff x="1359550" y="3154500"/>
            <a:chExt cx="1018200" cy="1018200"/>
          </a:xfrm>
        </p:grpSpPr>
        <p:sp>
          <p:nvSpPr>
            <p:cNvPr id="398" name="Google Shape;398;p31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2" name="Google Shape;402;p31"/>
          <p:cNvSpPr txBox="1"/>
          <p:nvPr/>
        </p:nvSpPr>
        <p:spPr>
          <a:xfrm>
            <a:off x="517277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Loss (Millions)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3" name="Google Shape;403;p31"/>
          <p:cNvSpPr txBox="1"/>
          <p:nvPr/>
        </p:nvSpPr>
        <p:spPr>
          <a:xfrm>
            <a:off x="546896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570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4" name="Google Shape;404;p31"/>
          <p:cNvSpPr/>
          <p:nvPr/>
        </p:nvSpPr>
        <p:spPr>
          <a:xfrm>
            <a:off x="7414950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1"/>
          <p:cNvSpPr/>
          <p:nvPr/>
        </p:nvSpPr>
        <p:spPr>
          <a:xfrm>
            <a:off x="7465200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1"/>
          <p:cNvSpPr/>
          <p:nvPr/>
        </p:nvSpPr>
        <p:spPr>
          <a:xfrm>
            <a:off x="7465200" y="3204750"/>
            <a:ext cx="917700" cy="917700"/>
          </a:xfrm>
          <a:prstGeom prst="pie">
            <a:avLst>
              <a:gd fmla="val 19410436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1"/>
          <p:cNvSpPr/>
          <p:nvPr/>
        </p:nvSpPr>
        <p:spPr>
          <a:xfrm>
            <a:off x="7596000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1"/>
          <p:cNvSpPr txBox="1"/>
          <p:nvPr/>
        </p:nvSpPr>
        <p:spPr>
          <a:xfrm>
            <a:off x="7395062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RMSE (thousand)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9" name="Google Shape;409;p31"/>
          <p:cNvSpPr txBox="1"/>
          <p:nvPr/>
        </p:nvSpPr>
        <p:spPr>
          <a:xfrm>
            <a:off x="7691254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23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31"/>
          <p:cNvSpPr/>
          <p:nvPr/>
        </p:nvSpPr>
        <p:spPr>
          <a:xfrm>
            <a:off x="3460976" y="31862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1" name="Google Shape;41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351" y="679325"/>
            <a:ext cx="3376350" cy="23615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2" name="Google Shape;412;p31"/>
          <p:cNvGrpSpPr/>
          <p:nvPr/>
        </p:nvGrpSpPr>
        <p:grpSpPr>
          <a:xfrm>
            <a:off x="902350" y="3154500"/>
            <a:ext cx="1018200" cy="1018200"/>
            <a:chOff x="1359550" y="3154500"/>
            <a:chExt cx="1018200" cy="1018200"/>
          </a:xfrm>
        </p:grpSpPr>
        <p:sp>
          <p:nvSpPr>
            <p:cNvPr id="413" name="Google Shape;413;p31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7" name="Google Shape;417;p31"/>
          <p:cNvSpPr txBox="1"/>
          <p:nvPr/>
        </p:nvSpPr>
        <p:spPr>
          <a:xfrm>
            <a:off x="88082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Hidden Layers (ReLU)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8" name="Google Shape;418;p31"/>
          <p:cNvSpPr txBox="1"/>
          <p:nvPr/>
        </p:nvSpPr>
        <p:spPr>
          <a:xfrm>
            <a:off x="11770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19" name="Google Shape;419;p31"/>
          <p:cNvGrpSpPr/>
          <p:nvPr/>
        </p:nvGrpSpPr>
        <p:grpSpPr>
          <a:xfrm>
            <a:off x="3238825" y="3081400"/>
            <a:ext cx="1018200" cy="1018200"/>
            <a:chOff x="1359550" y="3154500"/>
            <a:chExt cx="1018200" cy="1018200"/>
          </a:xfrm>
        </p:grpSpPr>
        <p:sp>
          <p:nvSpPr>
            <p:cNvPr id="420" name="Google Shape;420;p31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4" name="Google Shape;424;p31"/>
          <p:cNvSpPr txBox="1"/>
          <p:nvPr/>
        </p:nvSpPr>
        <p:spPr>
          <a:xfrm>
            <a:off x="3217300" y="41726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Neurons /Layer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5" name="Google Shape;425;p31"/>
          <p:cNvSpPr txBox="1"/>
          <p:nvPr/>
        </p:nvSpPr>
        <p:spPr>
          <a:xfrm>
            <a:off x="3238825" y="3434925"/>
            <a:ext cx="8781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250,150,50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6" name="Google Shape;42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4300" y="679325"/>
            <a:ext cx="3117950" cy="240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1550" y="74250"/>
            <a:ext cx="917700" cy="5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4550" y="74250"/>
            <a:ext cx="917700" cy="53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434" name="Google Shape;434;p32"/>
          <p:cNvSpPr txBox="1"/>
          <p:nvPr>
            <p:ph idx="1" type="body"/>
          </p:nvPr>
        </p:nvSpPr>
        <p:spPr>
          <a:xfrm>
            <a:off x="1254300" y="1135325"/>
            <a:ext cx="7038900" cy="3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best model had 3 hidden layers (250,150, 50) with activation function (relu) and achieved a rmse of 23060.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 models tended to underestimate the prices. (worth investigating further)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Hyperparameter tuning did not result in a better model compared to the trial and error models.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With many features and missing values, it was hard to get a model that performed better than what we got.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 model can be improved by running feature importance and selecting only those that are important to rid model of unnecessary  </a:t>
            </a:r>
            <a:r>
              <a:rPr lang="en-GB"/>
              <a:t>features.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Generally our model worked as expected but failed to achieve the most desired results, there is room for improvement.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675" y="2652150"/>
            <a:ext cx="2908550" cy="203415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3"/>
          <p:cNvSpPr txBox="1"/>
          <p:nvPr>
            <p:ph type="title"/>
          </p:nvPr>
        </p:nvSpPr>
        <p:spPr>
          <a:xfrm>
            <a:off x="3159900" y="9193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Thank you!</a:t>
            </a:r>
            <a:endParaRPr sz="3000"/>
          </a:p>
        </p:txBody>
      </p:sp>
      <p:sp>
        <p:nvSpPr>
          <p:cNvPr id="441" name="Google Shape;441;p33"/>
          <p:cNvSpPr txBox="1"/>
          <p:nvPr>
            <p:ph idx="1" type="body"/>
          </p:nvPr>
        </p:nvSpPr>
        <p:spPr>
          <a:xfrm>
            <a:off x="3312300" y="1653425"/>
            <a:ext cx="21762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800">
                <a:latin typeface="Arial"/>
                <a:ea typeface="Arial"/>
                <a:cs typeface="Arial"/>
                <a:sym typeface="Arial"/>
              </a:rPr>
              <a:t>Questions?</a:t>
            </a:r>
            <a:endParaRPr sz="2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25" y="3625475"/>
            <a:ext cx="1975425" cy="14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4275" y="39825"/>
            <a:ext cx="2131150" cy="14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8"/>
          <p:cNvSpPr txBox="1"/>
          <p:nvPr>
            <p:ph type="title"/>
          </p:nvPr>
        </p:nvSpPr>
        <p:spPr>
          <a:xfrm>
            <a:off x="1297500" y="393750"/>
            <a:ext cx="5475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37" name="Google Shape;237;p18"/>
          <p:cNvSpPr txBox="1"/>
          <p:nvPr>
            <p:ph idx="1" type="body"/>
          </p:nvPr>
        </p:nvSpPr>
        <p:spPr>
          <a:xfrm>
            <a:off x="1197100" y="1384950"/>
            <a:ext cx="7038900" cy="23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Buying and/or selling a home  is one of the  most important financial decisions in an individual’s life.  The </a:t>
            </a:r>
            <a:r>
              <a:rPr lang="en-GB"/>
              <a:t>ability to predict home sales  via machine learning  provides  important information and benefits to  these  investments  in the  real estate market.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 goal of this project was to analyze property sales records and fit the data to a model that help predict sale  prices most accurately.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Several tools were used to accomplish this task and data was obtained from the link below..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	Dataset: https://www.kaggle.com/datasets/shree1992/housedata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"/>
          <p:cNvSpPr txBox="1"/>
          <p:nvPr>
            <p:ph type="title"/>
          </p:nvPr>
        </p:nvSpPr>
        <p:spPr>
          <a:xfrm>
            <a:off x="1019722" y="393750"/>
            <a:ext cx="7516500" cy="11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timeline</a:t>
            </a:r>
            <a:endParaRPr/>
          </a:p>
        </p:txBody>
      </p:sp>
      <p:sp>
        <p:nvSpPr>
          <p:cNvPr id="243" name="Google Shape;243;p19"/>
          <p:cNvSpPr txBox="1"/>
          <p:nvPr/>
        </p:nvSpPr>
        <p:spPr>
          <a:xfrm>
            <a:off x="972977" y="1317175"/>
            <a:ext cx="6030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Step 1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19"/>
          <p:cNvSpPr txBox="1"/>
          <p:nvPr/>
        </p:nvSpPr>
        <p:spPr>
          <a:xfrm>
            <a:off x="752925" y="2472805"/>
            <a:ext cx="13068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Obtain Data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19"/>
          <p:cNvSpPr txBox="1"/>
          <p:nvPr/>
        </p:nvSpPr>
        <p:spPr>
          <a:xfrm>
            <a:off x="752925" y="3143300"/>
            <a:ext cx="1306800" cy="10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Used internet to find the housing data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(kaggle.com)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19"/>
          <p:cNvSpPr txBox="1"/>
          <p:nvPr/>
        </p:nvSpPr>
        <p:spPr>
          <a:xfrm>
            <a:off x="2207051" y="1317175"/>
            <a:ext cx="6030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Step 2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19"/>
          <p:cNvSpPr txBox="1"/>
          <p:nvPr/>
        </p:nvSpPr>
        <p:spPr>
          <a:xfrm>
            <a:off x="2034733" y="2472805"/>
            <a:ext cx="12732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Clean Data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19"/>
          <p:cNvSpPr txBox="1"/>
          <p:nvPr/>
        </p:nvSpPr>
        <p:spPr>
          <a:xfrm>
            <a:off x="2034733" y="3143300"/>
            <a:ext cx="1273200" cy="10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Used Python Pandas to clean Data and save to csv.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19"/>
          <p:cNvSpPr txBox="1"/>
          <p:nvPr/>
        </p:nvSpPr>
        <p:spPr>
          <a:xfrm>
            <a:off x="3432735" y="1317175"/>
            <a:ext cx="6030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Step 3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19"/>
          <p:cNvSpPr txBox="1"/>
          <p:nvPr/>
        </p:nvSpPr>
        <p:spPr>
          <a:xfrm>
            <a:off x="3307801" y="2472805"/>
            <a:ext cx="12732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Load Data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19"/>
          <p:cNvSpPr txBox="1"/>
          <p:nvPr/>
        </p:nvSpPr>
        <p:spPr>
          <a:xfrm>
            <a:off x="3307801" y="3143297"/>
            <a:ext cx="1273200" cy="10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Loaded the cleaned data to Postgres and </a:t>
            </a: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exported</a:t>
            </a: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to JupyterLab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19"/>
          <p:cNvSpPr txBox="1"/>
          <p:nvPr/>
        </p:nvSpPr>
        <p:spPr>
          <a:xfrm>
            <a:off x="4655460" y="1317175"/>
            <a:ext cx="6030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 4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19"/>
          <p:cNvSpPr txBox="1"/>
          <p:nvPr/>
        </p:nvSpPr>
        <p:spPr>
          <a:xfrm>
            <a:off x="4577785" y="2472805"/>
            <a:ext cx="12732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Descriptive Summaries</a:t>
            </a:r>
            <a:endParaRPr b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19"/>
          <p:cNvSpPr txBox="1"/>
          <p:nvPr/>
        </p:nvSpPr>
        <p:spPr>
          <a:xfrm>
            <a:off x="4577785" y="3143300"/>
            <a:ext cx="1273200" cy="10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Used Pandas, Matplotlib, and Seaborn to obtain numerical and graphical summaries of data.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19"/>
          <p:cNvSpPr txBox="1"/>
          <p:nvPr/>
        </p:nvSpPr>
        <p:spPr>
          <a:xfrm>
            <a:off x="5874527" y="1317175"/>
            <a:ext cx="6030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Step5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19"/>
          <p:cNvSpPr txBox="1"/>
          <p:nvPr/>
        </p:nvSpPr>
        <p:spPr>
          <a:xfrm>
            <a:off x="5843998" y="2472805"/>
            <a:ext cx="12732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Machine Learning/ Neural Network</a:t>
            </a:r>
            <a:endParaRPr b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19"/>
          <p:cNvSpPr txBox="1"/>
          <p:nvPr/>
        </p:nvSpPr>
        <p:spPr>
          <a:xfrm>
            <a:off x="5844000" y="3143300"/>
            <a:ext cx="12732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Used SkLearn to prepare data for modeling, used tensorflow to train, fit and test model.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" name="Google Shape;258;p19"/>
          <p:cNvSpPr txBox="1"/>
          <p:nvPr/>
        </p:nvSpPr>
        <p:spPr>
          <a:xfrm>
            <a:off x="7097651" y="1317175"/>
            <a:ext cx="6030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Step6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p19"/>
          <p:cNvSpPr txBox="1"/>
          <p:nvPr/>
        </p:nvSpPr>
        <p:spPr>
          <a:xfrm>
            <a:off x="7114410" y="2472805"/>
            <a:ext cx="12732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Fine Tune Model</a:t>
            </a:r>
            <a:endParaRPr b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19"/>
          <p:cNvSpPr txBox="1"/>
          <p:nvPr/>
        </p:nvSpPr>
        <p:spPr>
          <a:xfrm>
            <a:off x="7114410" y="3143300"/>
            <a:ext cx="1273200" cy="10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Used Keras tuner to find best combination of hyperparameters and best model.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1" name="Google Shape;261;p19"/>
          <p:cNvCxnSpPr/>
          <p:nvPr/>
        </p:nvCxnSpPr>
        <p:spPr>
          <a:xfrm>
            <a:off x="1428987" y="1528998"/>
            <a:ext cx="715800" cy="795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" name="Google Shape;262;p19"/>
          <p:cNvSpPr/>
          <p:nvPr/>
        </p:nvSpPr>
        <p:spPr>
          <a:xfrm flipH="1">
            <a:off x="831481" y="2178506"/>
            <a:ext cx="1327200" cy="1545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63" name="Google Shape;263;p19"/>
          <p:cNvSpPr/>
          <p:nvPr/>
        </p:nvSpPr>
        <p:spPr>
          <a:xfrm>
            <a:off x="830875" y="2349114"/>
            <a:ext cx="1327200" cy="1545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264" name="Google Shape;264;p19"/>
          <p:cNvCxnSpPr/>
          <p:nvPr/>
        </p:nvCxnSpPr>
        <p:spPr>
          <a:xfrm>
            <a:off x="2654056" y="1528998"/>
            <a:ext cx="715800" cy="795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" name="Google Shape;265;p19"/>
          <p:cNvSpPr/>
          <p:nvPr/>
        </p:nvSpPr>
        <p:spPr>
          <a:xfrm flipH="1">
            <a:off x="2056550" y="2178506"/>
            <a:ext cx="1327200" cy="1545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66" name="Google Shape;266;p19"/>
          <p:cNvSpPr/>
          <p:nvPr/>
        </p:nvSpPr>
        <p:spPr>
          <a:xfrm>
            <a:off x="2055944" y="2349114"/>
            <a:ext cx="1327200" cy="1545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267" name="Google Shape;267;p19"/>
          <p:cNvCxnSpPr/>
          <p:nvPr/>
        </p:nvCxnSpPr>
        <p:spPr>
          <a:xfrm>
            <a:off x="3879741" y="1528998"/>
            <a:ext cx="715800" cy="795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" name="Google Shape;268;p19"/>
          <p:cNvSpPr/>
          <p:nvPr/>
        </p:nvSpPr>
        <p:spPr>
          <a:xfrm flipH="1">
            <a:off x="3282235" y="2178506"/>
            <a:ext cx="1327200" cy="1545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69" name="Google Shape;269;p19"/>
          <p:cNvSpPr/>
          <p:nvPr/>
        </p:nvSpPr>
        <p:spPr>
          <a:xfrm>
            <a:off x="3281629" y="2349114"/>
            <a:ext cx="1327200" cy="1545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270" name="Google Shape;270;p19"/>
          <p:cNvCxnSpPr/>
          <p:nvPr/>
        </p:nvCxnSpPr>
        <p:spPr>
          <a:xfrm>
            <a:off x="5102465" y="1528998"/>
            <a:ext cx="715800" cy="795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" name="Google Shape;271;p19"/>
          <p:cNvSpPr/>
          <p:nvPr/>
        </p:nvSpPr>
        <p:spPr>
          <a:xfrm flipH="1">
            <a:off x="4504959" y="2178506"/>
            <a:ext cx="1327200" cy="1545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72" name="Google Shape;272;p19"/>
          <p:cNvSpPr/>
          <p:nvPr/>
        </p:nvSpPr>
        <p:spPr>
          <a:xfrm>
            <a:off x="4504353" y="2349114"/>
            <a:ext cx="1327200" cy="1545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273" name="Google Shape;273;p19"/>
          <p:cNvCxnSpPr/>
          <p:nvPr/>
        </p:nvCxnSpPr>
        <p:spPr>
          <a:xfrm>
            <a:off x="6321532" y="1528998"/>
            <a:ext cx="715800" cy="795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" name="Google Shape;274;p19"/>
          <p:cNvSpPr/>
          <p:nvPr/>
        </p:nvSpPr>
        <p:spPr>
          <a:xfrm flipH="1">
            <a:off x="5724026" y="2178506"/>
            <a:ext cx="1327200" cy="1545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75" name="Google Shape;275;p19"/>
          <p:cNvSpPr/>
          <p:nvPr/>
        </p:nvSpPr>
        <p:spPr>
          <a:xfrm>
            <a:off x="5723420" y="2349114"/>
            <a:ext cx="1327200" cy="1545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276" name="Google Shape;276;p19"/>
          <p:cNvCxnSpPr/>
          <p:nvPr/>
        </p:nvCxnSpPr>
        <p:spPr>
          <a:xfrm>
            <a:off x="7544656" y="1528998"/>
            <a:ext cx="715800" cy="795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" name="Google Shape;277;p19"/>
          <p:cNvSpPr/>
          <p:nvPr/>
        </p:nvSpPr>
        <p:spPr>
          <a:xfrm flipH="1">
            <a:off x="6947150" y="2178506"/>
            <a:ext cx="1327200" cy="1545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78" name="Google Shape;278;p19"/>
          <p:cNvSpPr/>
          <p:nvPr/>
        </p:nvSpPr>
        <p:spPr>
          <a:xfrm>
            <a:off x="6946544" y="2349114"/>
            <a:ext cx="1327200" cy="1545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pic>
        <p:nvPicPr>
          <p:cNvPr id="279" name="Google Shape;27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2621" y="0"/>
            <a:ext cx="2917054" cy="131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550" y="685275"/>
            <a:ext cx="2171700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7225" y="1214038"/>
            <a:ext cx="3533775" cy="200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5275" y="2118650"/>
            <a:ext cx="3319931" cy="263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0575" y="704475"/>
            <a:ext cx="2525375" cy="123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14700" y="1282000"/>
            <a:ext cx="2771775" cy="20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90300" y="1942425"/>
            <a:ext cx="2986525" cy="277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0"/>
          <p:cNvSpPr txBox="1"/>
          <p:nvPr>
            <p:ph type="title"/>
          </p:nvPr>
        </p:nvSpPr>
        <p:spPr>
          <a:xfrm>
            <a:off x="1052550" y="197175"/>
            <a:ext cx="70389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Cleaning</a:t>
            </a:r>
            <a:endParaRPr/>
          </a:p>
        </p:txBody>
      </p:sp>
      <p:pic>
        <p:nvPicPr>
          <p:cNvPr id="291" name="Google Shape;291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26375" y="3523200"/>
            <a:ext cx="4154800" cy="12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1"/>
          <p:cNvSpPr txBox="1"/>
          <p:nvPr>
            <p:ph type="title"/>
          </p:nvPr>
        </p:nvSpPr>
        <p:spPr>
          <a:xfrm>
            <a:off x="1297500" y="393750"/>
            <a:ext cx="7038900" cy="5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Structure</a:t>
            </a:r>
            <a:endParaRPr/>
          </a:p>
        </p:txBody>
      </p:sp>
      <p:sp>
        <p:nvSpPr>
          <p:cNvPr id="297" name="Google Shape;297;p21"/>
          <p:cNvSpPr txBox="1"/>
          <p:nvPr>
            <p:ph idx="1" type="body"/>
          </p:nvPr>
        </p:nvSpPr>
        <p:spPr>
          <a:xfrm>
            <a:off x="1297500" y="837575"/>
            <a:ext cx="40401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Before</a:t>
            </a:r>
            <a:r>
              <a:rPr lang="en-GB"/>
              <a:t> Cleaning: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625" y="1181100"/>
            <a:ext cx="7330799" cy="162171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1"/>
          <p:cNvSpPr txBox="1"/>
          <p:nvPr>
            <p:ph idx="1" type="body"/>
          </p:nvPr>
        </p:nvSpPr>
        <p:spPr>
          <a:xfrm>
            <a:off x="1449900" y="2894975"/>
            <a:ext cx="40401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After </a:t>
            </a:r>
            <a:r>
              <a:rPr lang="en-GB"/>
              <a:t>Cleaning: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675" y="3271850"/>
            <a:ext cx="7330800" cy="1570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5950" y="0"/>
            <a:ext cx="2358050" cy="10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 Statistics</a:t>
            </a:r>
            <a:endParaRPr/>
          </a:p>
        </p:txBody>
      </p:sp>
      <p:pic>
        <p:nvPicPr>
          <p:cNvPr id="307" name="Google Shape;3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175" y="1409700"/>
            <a:ext cx="6648450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7575" y="102350"/>
            <a:ext cx="2056050" cy="94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5950" y="0"/>
            <a:ext cx="2358050" cy="10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3"/>
          <p:cNvSpPr txBox="1"/>
          <p:nvPr>
            <p:ph type="title"/>
          </p:nvPr>
        </p:nvSpPr>
        <p:spPr>
          <a:xfrm>
            <a:off x="1091175" y="32747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EXPLORATION</a:t>
            </a:r>
            <a:endParaRPr/>
          </a:p>
        </p:txBody>
      </p:sp>
      <p:grpSp>
        <p:nvGrpSpPr>
          <p:cNvPr id="315" name="Google Shape;315;p23"/>
          <p:cNvGrpSpPr/>
          <p:nvPr/>
        </p:nvGrpSpPr>
        <p:grpSpPr>
          <a:xfrm>
            <a:off x="223957" y="864625"/>
            <a:ext cx="4693151" cy="2011440"/>
            <a:chOff x="463900" y="1272625"/>
            <a:chExt cx="4453550" cy="1628301"/>
          </a:xfrm>
        </p:grpSpPr>
        <p:pic>
          <p:nvPicPr>
            <p:cNvPr id="316" name="Google Shape;316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3900" y="1272625"/>
              <a:ext cx="2135350" cy="1628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Google Shape;317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99250" y="1272625"/>
              <a:ext cx="2318200" cy="16283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8" name="Google Shape;318;p23"/>
          <p:cNvSpPr txBox="1"/>
          <p:nvPr/>
        </p:nvSpPr>
        <p:spPr>
          <a:xfrm>
            <a:off x="5006800" y="967825"/>
            <a:ext cx="3975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Number of Rooms: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11 rooms(total) is most expensive.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12 &amp; 14 are cheaper than 9 &amp; 10.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Lot size: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2500 sf lots are  more expensive than 5000 sf lots, above 1200 sf lots have no discernible difference.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9" name="Google Shape;31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7025" y="2941275"/>
            <a:ext cx="2521525" cy="1965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26413" y="2941275"/>
            <a:ext cx="2521537" cy="196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3"/>
          <p:cNvSpPr txBox="1"/>
          <p:nvPr/>
        </p:nvSpPr>
        <p:spPr>
          <a:xfrm>
            <a:off x="551225" y="2998188"/>
            <a:ext cx="3260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Size of Home (square feet):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Price is directly related to size.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Rating: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Average is most expensive.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Above Averagely, 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Good &amp; Very Good are similar.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Poor is the cheapest.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2" name="Google Shape;322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85950" y="0"/>
            <a:ext cx="2358050" cy="10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4"/>
          <p:cNvSpPr txBox="1"/>
          <p:nvPr>
            <p:ph type="title"/>
          </p:nvPr>
        </p:nvSpPr>
        <p:spPr>
          <a:xfrm>
            <a:off x="1297500" y="393750"/>
            <a:ext cx="70389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Correlations</a:t>
            </a:r>
            <a:endParaRPr/>
          </a:p>
        </p:txBody>
      </p:sp>
      <p:sp>
        <p:nvSpPr>
          <p:cNvPr id="328" name="Google Shape;328;p24"/>
          <p:cNvSpPr txBox="1"/>
          <p:nvPr>
            <p:ph idx="1" type="body"/>
          </p:nvPr>
        </p:nvSpPr>
        <p:spPr>
          <a:xfrm>
            <a:off x="4736325" y="3773600"/>
            <a:ext cx="3823500" cy="12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Home price and home Age are negatively correlated with a few outliers.</a:t>
            </a:r>
            <a:endParaRPr/>
          </a:p>
        </p:txBody>
      </p:sp>
      <p:pic>
        <p:nvPicPr>
          <p:cNvPr id="329" name="Google Shape;3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6325" y="1129050"/>
            <a:ext cx="3600074" cy="255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4"/>
          <p:cNvSpPr txBox="1"/>
          <p:nvPr>
            <p:ph idx="1" type="body"/>
          </p:nvPr>
        </p:nvSpPr>
        <p:spPr>
          <a:xfrm>
            <a:off x="971925" y="3773450"/>
            <a:ext cx="3764400" cy="1210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strongest linear relationship seems to be </a:t>
            </a:r>
            <a:r>
              <a:rPr lang="en-GB">
                <a:solidFill>
                  <a:schemeClr val="lt1"/>
                </a:solidFill>
              </a:rPr>
              <a:t>between</a:t>
            </a:r>
            <a:r>
              <a:rPr lang="en-GB">
                <a:solidFill>
                  <a:schemeClr val="lt1"/>
                </a:solidFill>
              </a:rPr>
              <a:t> Gross Living Area and Total Rooms Above Ground with the weakest relationship between Age and Lot Area. There is some weak relationships between the features.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31" name="Google Shape;33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1925" y="1129050"/>
            <a:ext cx="3600076" cy="255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5950" y="0"/>
            <a:ext cx="2358050" cy="10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0500" y="92500"/>
            <a:ext cx="2412125" cy="142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5"/>
          <p:cNvSpPr txBox="1"/>
          <p:nvPr>
            <p:ph type="title"/>
          </p:nvPr>
        </p:nvSpPr>
        <p:spPr>
          <a:xfrm>
            <a:off x="1449900" y="88950"/>
            <a:ext cx="49704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Sale-Price Distribution</a:t>
            </a:r>
            <a:endParaRPr sz="3000"/>
          </a:p>
        </p:txBody>
      </p:sp>
      <p:grpSp>
        <p:nvGrpSpPr>
          <p:cNvPr id="339" name="Google Shape;339;p25"/>
          <p:cNvGrpSpPr/>
          <p:nvPr/>
        </p:nvGrpSpPr>
        <p:grpSpPr>
          <a:xfrm>
            <a:off x="675327" y="702344"/>
            <a:ext cx="5592686" cy="4257937"/>
            <a:chOff x="387825" y="393750"/>
            <a:chExt cx="5803950" cy="4414200"/>
          </a:xfrm>
        </p:grpSpPr>
        <p:pic>
          <p:nvPicPr>
            <p:cNvPr id="340" name="Google Shape;340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7825" y="393750"/>
              <a:ext cx="2933000" cy="220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20825" y="393750"/>
              <a:ext cx="2870949" cy="220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87825" y="2600849"/>
              <a:ext cx="2933000" cy="220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" name="Google Shape;343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20825" y="2600850"/>
              <a:ext cx="2870950" cy="2207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4" name="Google Shape;344;p25"/>
          <p:cNvSpPr txBox="1"/>
          <p:nvPr/>
        </p:nvSpPr>
        <p:spPr>
          <a:xfrm>
            <a:off x="6379100" y="1691000"/>
            <a:ext cx="23400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The distribution of home prices exhibits a right skewness, accompanied by a few outliers, as depicted in the left chart.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After the removal of outliers, the distribution of prices appears to exhibit greater symmetry, as illustrated in the right chart.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